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1813" cy="7559675"/>
  <p:notesSz cx="6797675" cy="987266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7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9" userDrawn="1">
          <p15:clr>
            <a:srgbClr val="A4A3A4"/>
          </p15:clr>
        </p15:guide>
        <p15:guide id="2" pos="19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E8F6D6"/>
    <a:srgbClr val="C6E99B"/>
    <a:srgbClr val="ABDF6B"/>
    <a:srgbClr val="88D2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798" autoAdjust="0"/>
  </p:normalViewPr>
  <p:slideViewPr>
    <p:cSldViewPr>
      <p:cViewPr varScale="1">
        <p:scale>
          <a:sx n="79" d="100"/>
          <a:sy n="79" d="100"/>
        </p:scale>
        <p:origin x="1392" y="102"/>
      </p:cViewPr>
      <p:guideLst>
        <p:guide orient="horz" pos="4377"/>
        <p:guide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9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77875" y="749300"/>
            <a:ext cx="5235575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9479"/>
            <a:ext cx="5437188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988">
              <a:lnSpc>
                <a:spcPct val="95000"/>
              </a:lnSpc>
              <a:tabLst>
                <a:tab pos="658813" algn="l"/>
                <a:tab pos="1316038" algn="l"/>
                <a:tab pos="1974850" algn="l"/>
                <a:tab pos="26320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7" y="0"/>
            <a:ext cx="29495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988">
              <a:lnSpc>
                <a:spcPct val="95000"/>
              </a:lnSpc>
              <a:tabLst>
                <a:tab pos="658813" algn="l"/>
                <a:tab pos="1316038" algn="l"/>
                <a:tab pos="1974850" algn="l"/>
                <a:tab pos="26320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378950"/>
            <a:ext cx="29495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7988">
              <a:lnSpc>
                <a:spcPct val="95000"/>
              </a:lnSpc>
              <a:tabLst>
                <a:tab pos="658813" algn="l"/>
                <a:tab pos="1316038" algn="l"/>
                <a:tab pos="1974850" algn="l"/>
                <a:tab pos="26320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7" y="9378950"/>
            <a:ext cx="29495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7988">
              <a:lnSpc>
                <a:spcPct val="95000"/>
              </a:lnSpc>
              <a:tabLst>
                <a:tab pos="658813" algn="l"/>
                <a:tab pos="1316038" algn="l"/>
                <a:tab pos="1974850" algn="l"/>
                <a:tab pos="263207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fld id="{45366EB1-5D09-49BE-8648-7C8DEEE443DF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7988" eaLnBrk="0"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7988" eaLnBrk="0"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7988" eaLnBrk="0"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7988" eaLnBrk="0"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7988" eaLnBrk="0"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798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798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798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798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8813" algn="l"/>
                <a:tab pos="1316038" algn="l"/>
                <a:tab pos="1974850" algn="l"/>
                <a:tab pos="263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D69D0D3-5075-481C-AFAA-A9D8E21F6797}" type="slidenum">
              <a:rPr lang="en-GB" altLang="de-DE" sz="1300"/>
              <a:pPr eaLnBrk="1"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de-DE" sz="13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49300"/>
            <a:ext cx="5238750" cy="37036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4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43B0D-5573-48B5-AC65-3AD7CC7A5342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4198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DD061-033E-474C-8A7D-67626012B3D0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0261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301625"/>
            <a:ext cx="2405063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1625"/>
            <a:ext cx="706278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0F01B-6F84-48FC-B45C-A159188F973E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070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1F966-6F24-4BC1-A416-4A0D4C8BE173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12847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C1167-365D-47BC-AE69-B877D09CE5BC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88384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3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1313" y="1768475"/>
            <a:ext cx="4733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C75E6-D01E-4C40-A43A-6B88E21D5146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88784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F1976-66B8-4D3B-A760-BE06E03E9D9F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94115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50251-0DFF-4D8A-82D7-743520D2B7B4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4425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74188-CE2C-4FEC-BF19-4C260389FBB6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13970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25F2E-C4DA-4537-BFC1-EFD8234D69B0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36105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DD0A3-2DE8-42B3-89B2-A294E3D59E02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8526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1625"/>
            <a:ext cx="962025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2025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20700" y="7199313"/>
            <a:ext cx="33702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9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dirty="0"/>
              <a:t>Vom </a:t>
            </a:r>
            <a:r>
              <a:rPr lang="en-GB" dirty="0" err="1"/>
              <a:t>Vorstand</a:t>
            </a:r>
            <a:r>
              <a:rPr lang="en-GB" dirty="0"/>
              <a:t> </a:t>
            </a:r>
            <a:r>
              <a:rPr lang="en-GB" dirty="0" err="1"/>
              <a:t>genehmigt</a:t>
            </a:r>
            <a:r>
              <a:rPr lang="en-GB" dirty="0"/>
              <a:t>, 6. April 2011</a:t>
            </a:r>
            <a:endParaRPr lang="de-D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689350" y="7040563"/>
            <a:ext cx="3387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66038" y="6886575"/>
            <a:ext cx="248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fld id="{F47CFD6B-8B8E-45DE-A39C-03839B7273ED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31800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Gerade Verbindung 83"/>
          <p:cNvCxnSpPr>
            <a:cxnSpLocks noChangeShapeType="1"/>
          </p:cNvCxnSpPr>
          <p:nvPr/>
        </p:nvCxnSpPr>
        <p:spPr bwMode="auto">
          <a:xfrm>
            <a:off x="9312696" y="3933781"/>
            <a:ext cx="0" cy="1116012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76"/>
          <p:cNvCxnSpPr>
            <a:cxnSpLocks noChangeShapeType="1"/>
          </p:cNvCxnSpPr>
          <p:nvPr/>
        </p:nvCxnSpPr>
        <p:spPr bwMode="auto">
          <a:xfrm>
            <a:off x="1340941" y="3910013"/>
            <a:ext cx="0" cy="1123950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3"/>
          <p:cNvCxnSpPr>
            <a:cxnSpLocks noChangeShapeType="1"/>
            <a:stCxn id="2057" idx="2"/>
          </p:cNvCxnSpPr>
          <p:nvPr/>
        </p:nvCxnSpPr>
        <p:spPr bwMode="auto">
          <a:xfrm flipH="1">
            <a:off x="5332413" y="1247775"/>
            <a:ext cx="12700" cy="2660650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GB" altLang="de-DE" dirty="0" smtClean="0">
                <a:solidFill>
                  <a:srgbClr val="000000"/>
                </a:solidFill>
              </a:rPr>
              <a:t>September </a:t>
            </a:r>
            <a:r>
              <a:rPr lang="en-GB" altLang="de-DE" dirty="0" smtClean="0">
                <a:solidFill>
                  <a:srgbClr val="000000"/>
                </a:solidFill>
              </a:rPr>
              <a:t>2023</a:t>
            </a:r>
            <a:endParaRPr lang="de-DE" altLang="de-DE" dirty="0" smtClean="0">
              <a:solidFill>
                <a:srgbClr val="000000"/>
              </a:solidFill>
            </a:endParaRPr>
          </a:p>
        </p:txBody>
      </p:sp>
      <p:sp>
        <p:nvSpPr>
          <p:cNvPr id="2055" name="Freeform 43"/>
          <p:cNvSpPr>
            <a:spLocks noChangeArrowheads="1"/>
          </p:cNvSpPr>
          <p:nvPr/>
        </p:nvSpPr>
        <p:spPr bwMode="auto">
          <a:xfrm>
            <a:off x="5578475" y="5616575"/>
            <a:ext cx="38100" cy="1588"/>
          </a:xfrm>
          <a:custGeom>
            <a:avLst/>
            <a:gdLst>
              <a:gd name="T0" fmla="*/ 0 w 107"/>
              <a:gd name="T1" fmla="*/ 0 h 1"/>
              <a:gd name="T2" fmla="*/ 2147483647 w 107"/>
              <a:gd name="T3" fmla="*/ 0 h 1"/>
              <a:gd name="T4" fmla="*/ 2147483647 w 107"/>
              <a:gd name="T5" fmla="*/ 0 h 1"/>
              <a:gd name="T6" fmla="*/ 0 w 107"/>
              <a:gd name="T7" fmla="*/ 0 h 1"/>
              <a:gd name="T8" fmla="*/ 0 w 107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" h="1">
                <a:moveTo>
                  <a:pt x="0" y="0"/>
                </a:moveTo>
                <a:lnTo>
                  <a:pt x="106" y="0"/>
                </a:lnTo>
                <a:lnTo>
                  <a:pt x="0" y="0"/>
                </a:lnTo>
              </a:path>
            </a:pathLst>
          </a:custGeom>
          <a:solidFill>
            <a:srgbClr val="806B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6B1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pic>
        <p:nvPicPr>
          <p:cNvPr id="2056" name="Picture 57" descr="G:\Allgemeine_Daten\Vorlagen\Logo\LogoStiftung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344488"/>
            <a:ext cx="31511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hteck 1"/>
          <p:cNvSpPr>
            <a:spLocks noChangeArrowheads="1"/>
          </p:cNvSpPr>
          <p:nvPr/>
        </p:nvSpPr>
        <p:spPr bwMode="auto">
          <a:xfrm>
            <a:off x="4346575" y="906463"/>
            <a:ext cx="1997075" cy="341312"/>
          </a:xfrm>
          <a:prstGeom prst="rect">
            <a:avLst/>
          </a:prstGeom>
          <a:solidFill>
            <a:srgbClr val="88D22E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200" b="1" dirty="0"/>
          </a:p>
          <a:p>
            <a:pPr algn="ctr"/>
            <a:r>
              <a:rPr lang="de-CH" altLang="de-DE" sz="1400" dirty="0"/>
              <a:t>Stiftungsrat</a:t>
            </a:r>
          </a:p>
        </p:txBody>
      </p:sp>
      <p:sp>
        <p:nvSpPr>
          <p:cNvPr id="2058" name="Rechteck 58"/>
          <p:cNvSpPr>
            <a:spLocks noChangeArrowheads="1"/>
          </p:cNvSpPr>
          <p:nvPr/>
        </p:nvSpPr>
        <p:spPr bwMode="auto">
          <a:xfrm>
            <a:off x="4346575" y="1565275"/>
            <a:ext cx="1998663" cy="342900"/>
          </a:xfrm>
          <a:prstGeom prst="rect">
            <a:avLst/>
          </a:prstGeom>
          <a:solidFill>
            <a:srgbClr val="88D22E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200" b="1" dirty="0"/>
          </a:p>
          <a:p>
            <a:pPr algn="ctr"/>
            <a:r>
              <a:rPr lang="de-CH" altLang="de-DE" sz="1400" dirty="0"/>
              <a:t>Gesamtleitung</a:t>
            </a:r>
          </a:p>
        </p:txBody>
      </p:sp>
      <p:sp>
        <p:nvSpPr>
          <p:cNvPr id="2059" name="Abgerundetes Rechteck 4"/>
          <p:cNvSpPr>
            <a:spLocks noChangeArrowheads="1"/>
          </p:cNvSpPr>
          <p:nvPr/>
        </p:nvSpPr>
        <p:spPr bwMode="auto">
          <a:xfrm>
            <a:off x="5700713" y="2222500"/>
            <a:ext cx="1657350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de-CH" altLang="de-DE" sz="200" dirty="0"/>
          </a:p>
          <a:p>
            <a:pPr algn="ctr"/>
            <a:r>
              <a:rPr lang="de-CH" altLang="de-DE" sz="900" dirty="0"/>
              <a:t>Sekretariat/Assistenz GL</a:t>
            </a:r>
          </a:p>
        </p:txBody>
      </p:sp>
      <p:sp>
        <p:nvSpPr>
          <p:cNvPr id="2060" name="Abgerundetes Rechteck 62"/>
          <p:cNvSpPr>
            <a:spLocks noChangeArrowheads="1"/>
          </p:cNvSpPr>
          <p:nvPr/>
        </p:nvSpPr>
        <p:spPr bwMode="auto">
          <a:xfrm>
            <a:off x="5718175" y="2698750"/>
            <a:ext cx="1655763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de-CH" altLang="de-DE" sz="200" dirty="0"/>
          </a:p>
          <a:p>
            <a:pPr algn="ctr"/>
            <a:r>
              <a:rPr lang="de-CH" altLang="de-DE" sz="900" dirty="0"/>
              <a:t>Ausbildungsverantwortliche</a:t>
            </a:r>
          </a:p>
        </p:txBody>
      </p:sp>
      <p:sp>
        <p:nvSpPr>
          <p:cNvPr id="2061" name="Abgerundetes Rechteck 63"/>
          <p:cNvSpPr>
            <a:spLocks noChangeArrowheads="1"/>
          </p:cNvSpPr>
          <p:nvPr/>
        </p:nvSpPr>
        <p:spPr bwMode="auto">
          <a:xfrm>
            <a:off x="5713413" y="3130550"/>
            <a:ext cx="1655762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de-CH" altLang="de-DE" sz="200" dirty="0"/>
          </a:p>
          <a:p>
            <a:pPr algn="ctr"/>
            <a:r>
              <a:rPr lang="de-CH" altLang="de-DE" sz="900" dirty="0"/>
              <a:t>Vorschulangebot / KITA</a:t>
            </a:r>
          </a:p>
        </p:txBody>
      </p:sp>
      <p:sp>
        <p:nvSpPr>
          <p:cNvPr id="2062" name="Abgerundetes Rechteck 64"/>
          <p:cNvSpPr>
            <a:spLocks noChangeArrowheads="1"/>
          </p:cNvSpPr>
          <p:nvPr/>
        </p:nvSpPr>
        <p:spPr bwMode="auto">
          <a:xfrm>
            <a:off x="3309938" y="2225675"/>
            <a:ext cx="1657350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de-CH" altLang="de-DE" sz="200" dirty="0"/>
          </a:p>
          <a:p>
            <a:pPr algn="ctr"/>
            <a:r>
              <a:rPr lang="de-CH" altLang="de-DE" sz="900" dirty="0"/>
              <a:t>Sicherheitsbeauftragte</a:t>
            </a:r>
          </a:p>
        </p:txBody>
      </p:sp>
      <p:sp>
        <p:nvSpPr>
          <p:cNvPr id="2063" name="Abgerundetes Rechteck 65"/>
          <p:cNvSpPr>
            <a:spLocks noChangeArrowheads="1"/>
          </p:cNvSpPr>
          <p:nvPr/>
        </p:nvSpPr>
        <p:spPr bwMode="auto">
          <a:xfrm>
            <a:off x="3319463" y="2698750"/>
            <a:ext cx="1655762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18000" bIns="18000"/>
          <a:lstStyle/>
          <a:p>
            <a:pPr algn="ctr"/>
            <a:endParaRPr lang="de-CH" altLang="de-DE" sz="300" dirty="0"/>
          </a:p>
          <a:p>
            <a:pPr algn="ctr"/>
            <a:r>
              <a:rPr lang="de-CH" altLang="de-DE" sz="900" dirty="0" smtClean="0"/>
              <a:t>Arzt  </a:t>
            </a:r>
            <a:endParaRPr lang="de-CH" altLang="de-DE" sz="900" dirty="0"/>
          </a:p>
        </p:txBody>
      </p:sp>
      <p:sp>
        <p:nvSpPr>
          <p:cNvPr id="2064" name="Abgerundetes Rechteck 66"/>
          <p:cNvSpPr>
            <a:spLocks noChangeArrowheads="1"/>
          </p:cNvSpPr>
          <p:nvPr/>
        </p:nvSpPr>
        <p:spPr bwMode="auto">
          <a:xfrm>
            <a:off x="3321050" y="3130550"/>
            <a:ext cx="1657350" cy="2952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de-CH" altLang="de-DE" sz="200" dirty="0"/>
          </a:p>
          <a:p>
            <a:pPr algn="ctr"/>
            <a:r>
              <a:rPr lang="de-CH" altLang="de-DE" sz="900" dirty="0"/>
              <a:t>Sozialdienst</a:t>
            </a:r>
          </a:p>
        </p:txBody>
      </p:sp>
      <p:cxnSp>
        <p:nvCxnSpPr>
          <p:cNvPr id="2065" name="Gerade Verbindung 67"/>
          <p:cNvCxnSpPr>
            <a:cxnSpLocks noChangeShapeType="1"/>
          </p:cNvCxnSpPr>
          <p:nvPr/>
        </p:nvCxnSpPr>
        <p:spPr bwMode="auto">
          <a:xfrm flipH="1">
            <a:off x="4968875" y="2370138"/>
            <a:ext cx="720725" cy="0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6" name="Gerade Verbindung 69"/>
          <p:cNvCxnSpPr>
            <a:cxnSpLocks noChangeShapeType="1"/>
          </p:cNvCxnSpPr>
          <p:nvPr/>
        </p:nvCxnSpPr>
        <p:spPr bwMode="auto">
          <a:xfrm flipH="1">
            <a:off x="4981575" y="2849563"/>
            <a:ext cx="719138" cy="0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7" name="Gerade Verbindung 70"/>
          <p:cNvCxnSpPr>
            <a:cxnSpLocks noChangeShapeType="1"/>
          </p:cNvCxnSpPr>
          <p:nvPr/>
        </p:nvCxnSpPr>
        <p:spPr bwMode="auto">
          <a:xfrm flipH="1">
            <a:off x="4984750" y="3281363"/>
            <a:ext cx="720725" cy="0"/>
          </a:xfrm>
          <a:prstGeom prst="line">
            <a:avLst/>
          </a:prstGeom>
          <a:noFill/>
          <a:ln w="16002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8" name="Rechteck 71"/>
          <p:cNvSpPr>
            <a:spLocks noChangeArrowheads="1"/>
          </p:cNvSpPr>
          <p:nvPr/>
        </p:nvSpPr>
        <p:spPr bwMode="auto">
          <a:xfrm>
            <a:off x="449362" y="4086225"/>
            <a:ext cx="1800000" cy="476206"/>
          </a:xfrm>
          <a:prstGeom prst="rect">
            <a:avLst/>
          </a:prstGeom>
          <a:solidFill>
            <a:srgbClr val="C6E99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500" dirty="0" smtClean="0"/>
          </a:p>
          <a:p>
            <a:pPr algn="ctr"/>
            <a:r>
              <a:rPr lang="de-CH" altLang="de-DE" sz="1000" dirty="0" smtClean="0"/>
              <a:t>Bereich </a:t>
            </a:r>
            <a:r>
              <a:rPr lang="de-CH" altLang="de-DE" sz="1000" dirty="0"/>
              <a:t>Schule</a:t>
            </a:r>
          </a:p>
          <a:p>
            <a:pPr algn="ctr"/>
            <a:r>
              <a:rPr lang="de-CH" altLang="de-DE" sz="1000" dirty="0"/>
              <a:t>Bereichsleitung</a:t>
            </a:r>
          </a:p>
        </p:txBody>
      </p:sp>
      <p:cxnSp>
        <p:nvCxnSpPr>
          <p:cNvPr id="2069" name="Gerade Verbindung 72"/>
          <p:cNvCxnSpPr>
            <a:cxnSpLocks noChangeShapeType="1"/>
          </p:cNvCxnSpPr>
          <p:nvPr/>
        </p:nvCxnSpPr>
        <p:spPr bwMode="auto">
          <a:xfrm flipH="1" flipV="1">
            <a:off x="1340942" y="3910014"/>
            <a:ext cx="7971754" cy="23767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78"/>
          <p:cNvCxnSpPr>
            <a:cxnSpLocks noChangeShapeType="1"/>
          </p:cNvCxnSpPr>
          <p:nvPr/>
        </p:nvCxnSpPr>
        <p:spPr bwMode="auto">
          <a:xfrm>
            <a:off x="3341335" y="3914775"/>
            <a:ext cx="0" cy="1116013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1" name="Rechteck 79"/>
          <p:cNvSpPr>
            <a:spLocks noChangeArrowheads="1"/>
          </p:cNvSpPr>
          <p:nvPr/>
        </p:nvSpPr>
        <p:spPr bwMode="auto">
          <a:xfrm>
            <a:off x="2448168" y="4086225"/>
            <a:ext cx="1800000" cy="476206"/>
          </a:xfrm>
          <a:prstGeom prst="rect">
            <a:avLst/>
          </a:prstGeom>
          <a:solidFill>
            <a:srgbClr val="C6E99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500" dirty="0" smtClean="0"/>
          </a:p>
          <a:p>
            <a:pPr algn="ctr"/>
            <a:r>
              <a:rPr lang="de-CH" altLang="de-DE" sz="1000" dirty="0" smtClean="0"/>
              <a:t>Bereich </a:t>
            </a:r>
            <a:r>
              <a:rPr lang="de-CH" altLang="de-DE" sz="1000" dirty="0"/>
              <a:t>Internat</a:t>
            </a:r>
          </a:p>
          <a:p>
            <a:pPr algn="ctr"/>
            <a:r>
              <a:rPr lang="de-CH" altLang="de-DE" sz="1000" dirty="0"/>
              <a:t>Bereichsleitung</a:t>
            </a:r>
          </a:p>
        </p:txBody>
      </p:sp>
      <p:sp>
        <p:nvSpPr>
          <p:cNvPr id="85" name="Rechteck 84"/>
          <p:cNvSpPr/>
          <p:nvPr/>
        </p:nvSpPr>
        <p:spPr bwMode="auto">
          <a:xfrm>
            <a:off x="2450154" y="5040313"/>
            <a:ext cx="1800000" cy="1403350"/>
          </a:xfrm>
          <a:prstGeom prst="rect">
            <a:avLst/>
          </a:prstGeom>
          <a:solidFill>
            <a:srgbClr val="E8F6D6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de-CH" sz="900" dirty="0">
                <a:latin typeface="Arial" charset="0"/>
              </a:rPr>
              <a:t>Teamleitungen </a:t>
            </a:r>
            <a:r>
              <a:rPr lang="de-CH" sz="900" dirty="0" smtClean="0">
                <a:latin typeface="Arial" charset="0"/>
              </a:rPr>
              <a:t>(4 </a:t>
            </a:r>
            <a:r>
              <a:rPr lang="de-CH" sz="900" dirty="0">
                <a:latin typeface="Arial" charset="0"/>
              </a:rPr>
              <a:t>TL)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WG Eulenspiegel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WG Robinson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WG Ronja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WG </a:t>
            </a:r>
            <a:r>
              <a:rPr lang="de-CH" sz="900" dirty="0" smtClean="0">
                <a:latin typeface="Arial" charset="0"/>
              </a:rPr>
              <a:t>Pinocchio </a:t>
            </a:r>
            <a:br>
              <a:rPr lang="de-CH" sz="900" dirty="0" smtClean="0">
                <a:latin typeface="Arial" charset="0"/>
              </a:rPr>
            </a:br>
            <a:r>
              <a:rPr lang="de-CH" sz="900" dirty="0" smtClean="0">
                <a:latin typeface="Arial" charset="0"/>
              </a:rPr>
              <a:t>(Wochenend-/Ferien)</a:t>
            </a:r>
            <a:endParaRPr lang="de-CH" sz="9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WG Schellenursli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>
            <a:off x="449362" y="5032375"/>
            <a:ext cx="1800000" cy="1403350"/>
          </a:xfrm>
          <a:prstGeom prst="rect">
            <a:avLst/>
          </a:prstGeom>
          <a:solidFill>
            <a:srgbClr val="E8F6D6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de-CH" sz="900" dirty="0">
                <a:latin typeface="Arial" charset="0"/>
              </a:rPr>
              <a:t>Teamleitungen (</a:t>
            </a:r>
            <a:r>
              <a:rPr lang="de-CH" sz="900" dirty="0" smtClean="0">
                <a:latin typeface="Arial" charset="0"/>
              </a:rPr>
              <a:t>13 </a:t>
            </a:r>
            <a:r>
              <a:rPr lang="de-CH" sz="900" dirty="0">
                <a:latin typeface="Arial" charset="0"/>
              </a:rPr>
              <a:t>TL)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Klassen 1, 2, 3, 4, 5</a:t>
            </a:r>
            <a:r>
              <a:rPr lang="de-CH" sz="900" dirty="0" smtClean="0">
                <a:latin typeface="Arial" charset="0"/>
              </a:rPr>
              <a:t>, 6, </a:t>
            </a:r>
            <a:r>
              <a:rPr lang="de-CH" sz="900" dirty="0">
                <a:latin typeface="Arial" charset="0"/>
              </a:rPr>
              <a:t>7, 8, 9, 10, </a:t>
            </a:r>
            <a:r>
              <a:rPr lang="de-CH" sz="900" dirty="0" smtClean="0">
                <a:latin typeface="Arial" charset="0"/>
              </a:rPr>
              <a:t>11, 12, 14</a:t>
            </a:r>
            <a:r>
              <a:rPr lang="de-CH" sz="900" dirty="0">
                <a:latin typeface="Arial" charset="0"/>
              </a:rPr>
              <a:t/>
            </a:r>
            <a:br>
              <a:rPr lang="de-CH" sz="900" dirty="0">
                <a:latin typeface="Arial" charset="0"/>
              </a:rPr>
            </a:br>
            <a:endParaRPr lang="de-CH" sz="4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 smtClean="0">
                <a:latin typeface="Arial" charset="0"/>
              </a:rPr>
              <a:t>Pädagogische Therapien</a:t>
            </a: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     - </a:t>
            </a:r>
            <a:r>
              <a:rPr lang="de-CH" sz="900" dirty="0" smtClean="0">
                <a:latin typeface="Arial" charset="0"/>
              </a:rPr>
              <a:t>Logopädie / UK</a:t>
            </a:r>
            <a:endParaRPr lang="de-CH" sz="900" dirty="0" smtClean="0">
              <a:latin typeface="Arial" charset="0"/>
            </a:endParaRP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     - Audiopädagogik</a:t>
            </a: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     - Sehförderung </a:t>
            </a:r>
          </a:p>
          <a:p>
            <a:pPr>
              <a:defRPr/>
            </a:pPr>
            <a:r>
              <a:rPr lang="de-CH" sz="900" dirty="0">
                <a:latin typeface="Arial" charset="0"/>
              </a:rPr>
              <a:t> </a:t>
            </a:r>
            <a:r>
              <a:rPr lang="de-CH" sz="900" dirty="0" smtClean="0">
                <a:latin typeface="Arial" charset="0"/>
              </a:rPr>
              <a:t>    - Musik erleben</a:t>
            </a:r>
          </a:p>
          <a:p>
            <a:pPr>
              <a:defRPr/>
            </a:pPr>
            <a:r>
              <a:rPr lang="de-CH" sz="900" dirty="0">
                <a:latin typeface="Arial" charset="0"/>
              </a:rPr>
              <a:t> </a:t>
            </a:r>
            <a:r>
              <a:rPr lang="de-CH" sz="900" dirty="0" smtClean="0">
                <a:latin typeface="Arial" charset="0"/>
              </a:rPr>
              <a:t>    - heilpäd. Einzelförderung</a:t>
            </a: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 </a:t>
            </a:r>
            <a:endParaRPr lang="de-CH" sz="900" dirty="0">
              <a:latin typeface="Arial" charset="0"/>
            </a:endParaRPr>
          </a:p>
        </p:txBody>
      </p:sp>
      <p:sp>
        <p:nvSpPr>
          <p:cNvPr id="43" name="Rechteck 42"/>
          <p:cNvSpPr/>
          <p:nvPr/>
        </p:nvSpPr>
        <p:spPr bwMode="auto">
          <a:xfrm>
            <a:off x="8414692" y="5029200"/>
            <a:ext cx="1800000" cy="1403350"/>
          </a:xfrm>
          <a:prstGeom prst="rect">
            <a:avLst/>
          </a:prstGeom>
          <a:solidFill>
            <a:srgbClr val="E8F6D6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72000" rIns="72000"/>
          <a:lstStyle/>
          <a:p>
            <a:pPr>
              <a:defRPr/>
            </a:pPr>
            <a:r>
              <a:rPr lang="de-CH" sz="900" dirty="0" smtClean="0">
                <a:latin typeface="Arial" charset="0"/>
              </a:rPr>
              <a:t>Therapie (1 TL) </a:t>
            </a:r>
            <a:endParaRPr lang="de-CH" sz="9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Ergotherapie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Physiotherapie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 smtClean="0">
                <a:latin typeface="Arial" charset="0"/>
              </a:rPr>
              <a:t>Tiergestützte Therapie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e-CH" sz="900" dirty="0">
              <a:latin typeface="Arial" charset="0"/>
            </a:endParaRPr>
          </a:p>
          <a:p>
            <a:pPr>
              <a:defRPr/>
            </a:pPr>
            <a:r>
              <a:rPr lang="de-CH" sz="900" dirty="0">
                <a:latin typeface="Arial" charset="0"/>
              </a:rPr>
              <a:t>ZMV Schule / Internat </a:t>
            </a:r>
            <a:r>
              <a:rPr lang="de-CH" sz="900" dirty="0" smtClean="0">
                <a:latin typeface="Arial" charset="0"/>
              </a:rPr>
              <a:t> (1 TL) </a:t>
            </a:r>
            <a:endParaRPr lang="de-CH" sz="900" dirty="0">
              <a:latin typeface="Arial" charset="0"/>
            </a:endParaRPr>
          </a:p>
          <a:p>
            <a:pPr>
              <a:defRPr/>
            </a:pPr>
            <a:endParaRPr lang="de-CH" sz="900" dirty="0" smtClean="0">
              <a:latin typeface="Arial" charset="0"/>
            </a:endParaRP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ZMV </a:t>
            </a:r>
            <a:r>
              <a:rPr lang="de-CH" sz="900" dirty="0">
                <a:latin typeface="Arial" charset="0"/>
              </a:rPr>
              <a:t>BEWO </a:t>
            </a:r>
            <a:endParaRPr lang="de-CH" sz="900" dirty="0" smtClean="0">
              <a:latin typeface="Arial" charset="0"/>
            </a:endParaRP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Nachtwache (1 TL) </a:t>
            </a:r>
          </a:p>
        </p:txBody>
      </p:sp>
      <p:sp>
        <p:nvSpPr>
          <p:cNvPr id="44" name="Rechteck 43"/>
          <p:cNvSpPr/>
          <p:nvPr/>
        </p:nvSpPr>
        <p:spPr bwMode="auto">
          <a:xfrm>
            <a:off x="4446974" y="5032375"/>
            <a:ext cx="1800000" cy="1403350"/>
          </a:xfrm>
          <a:prstGeom prst="rect">
            <a:avLst/>
          </a:prstGeom>
          <a:solidFill>
            <a:srgbClr val="E8F6D6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de-CH" sz="900" dirty="0">
                <a:latin typeface="Arial" charset="0"/>
              </a:rPr>
              <a:t>Teamleitungen </a:t>
            </a:r>
            <a:r>
              <a:rPr lang="de-CH" sz="900" dirty="0" smtClean="0">
                <a:latin typeface="Arial" charset="0"/>
              </a:rPr>
              <a:t>(7 </a:t>
            </a:r>
            <a:r>
              <a:rPr lang="de-CH" sz="900" dirty="0">
                <a:latin typeface="Arial" charset="0"/>
              </a:rPr>
              <a:t>TL)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Schwarzenbach </a:t>
            </a:r>
            <a:r>
              <a:rPr lang="de-CH" sz="900" dirty="0" smtClean="0">
                <a:latin typeface="Arial" charset="0"/>
              </a:rPr>
              <a:t>1+2</a:t>
            </a:r>
            <a:endParaRPr lang="de-CH" sz="900" dirty="0">
              <a:latin typeface="Arial" charset="0"/>
            </a:endParaRP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Bruggwald</a:t>
            </a: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Grüntal</a:t>
            </a: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Lindenmoos</a:t>
            </a: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Bergholz</a:t>
            </a: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BEWO </a:t>
            </a:r>
            <a:r>
              <a:rPr lang="de-CH" sz="900" dirty="0" smtClean="0">
                <a:latin typeface="Arial" charset="0"/>
              </a:rPr>
              <a:t>Buechegg</a:t>
            </a:r>
          </a:p>
          <a:p>
            <a:pPr marL="109538" indent="-109538">
              <a:buFont typeface="Arial" panose="020B0604020202020204" pitchFamily="34" charset="0"/>
              <a:buChar char="•"/>
              <a:defRPr/>
            </a:pPr>
            <a:r>
              <a:rPr lang="de-CH" sz="900" dirty="0" smtClean="0">
                <a:latin typeface="Arial" charset="0"/>
              </a:rPr>
              <a:t>BEWO Sonnrain </a:t>
            </a:r>
            <a:endParaRPr lang="de-CH" sz="900" dirty="0">
              <a:latin typeface="Arial" charset="0"/>
            </a:endParaRPr>
          </a:p>
        </p:txBody>
      </p:sp>
      <p:sp>
        <p:nvSpPr>
          <p:cNvPr id="45" name="Rechteck 44"/>
          <p:cNvSpPr/>
          <p:nvPr/>
        </p:nvSpPr>
        <p:spPr bwMode="auto">
          <a:xfrm>
            <a:off x="6426026" y="5032375"/>
            <a:ext cx="1800000" cy="1403350"/>
          </a:xfrm>
          <a:prstGeom prst="rect">
            <a:avLst/>
          </a:prstGeom>
          <a:solidFill>
            <a:srgbClr val="E8F6D6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Finanz- und Rechnungswesen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Informatik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Personaldienst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>
              <a:defRPr/>
            </a:pPr>
            <a:r>
              <a:rPr lang="de-CH" sz="900" dirty="0" smtClean="0">
                <a:latin typeface="Arial" charset="0"/>
              </a:rPr>
              <a:t>Teamleitungen </a:t>
            </a:r>
            <a:r>
              <a:rPr lang="de-CH" sz="900" dirty="0">
                <a:latin typeface="Arial" charset="0"/>
              </a:rPr>
              <a:t>Dienste (3 TL)</a:t>
            </a:r>
          </a:p>
          <a:p>
            <a:pPr>
              <a:defRPr/>
            </a:pPr>
            <a:endParaRPr lang="de-CH" sz="9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Verpflegung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Technischer Dienst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CH" sz="900" dirty="0">
                <a:latin typeface="Arial" charset="0"/>
              </a:rPr>
              <a:t>Reinigung/Lingerie</a:t>
            </a:r>
          </a:p>
        </p:txBody>
      </p:sp>
      <p:cxnSp>
        <p:nvCxnSpPr>
          <p:cNvPr id="2078" name="Gerade Verbindung 83"/>
          <p:cNvCxnSpPr>
            <a:cxnSpLocks noChangeShapeType="1"/>
          </p:cNvCxnSpPr>
          <p:nvPr/>
        </p:nvCxnSpPr>
        <p:spPr bwMode="auto">
          <a:xfrm>
            <a:off x="7321153" y="3922713"/>
            <a:ext cx="0" cy="1116012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" name="Gerade Verbindung 83"/>
          <p:cNvCxnSpPr>
            <a:cxnSpLocks noChangeShapeType="1"/>
          </p:cNvCxnSpPr>
          <p:nvPr/>
        </p:nvCxnSpPr>
        <p:spPr bwMode="auto">
          <a:xfrm>
            <a:off x="5335840" y="3914775"/>
            <a:ext cx="0" cy="1116013"/>
          </a:xfrm>
          <a:prstGeom prst="line">
            <a:avLst/>
          </a:prstGeom>
          <a:noFill/>
          <a:ln w="158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0" name="Rechteck 80"/>
          <p:cNvSpPr>
            <a:spLocks noChangeArrowheads="1"/>
          </p:cNvSpPr>
          <p:nvPr/>
        </p:nvSpPr>
        <p:spPr bwMode="auto">
          <a:xfrm>
            <a:off x="4444638" y="4085409"/>
            <a:ext cx="1800000" cy="477022"/>
          </a:xfrm>
          <a:prstGeom prst="rect">
            <a:avLst/>
          </a:prstGeom>
          <a:solidFill>
            <a:srgbClr val="C6E99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500" dirty="0" smtClean="0"/>
          </a:p>
          <a:p>
            <a:pPr algn="ctr"/>
            <a:r>
              <a:rPr lang="de-CH" altLang="de-DE" sz="1000" dirty="0" smtClean="0"/>
              <a:t>Bereich </a:t>
            </a:r>
            <a:r>
              <a:rPr lang="de-CH" altLang="de-DE" sz="1000" dirty="0"/>
              <a:t>BEWO</a:t>
            </a:r>
          </a:p>
          <a:p>
            <a:pPr algn="ctr"/>
            <a:r>
              <a:rPr lang="de-CH" altLang="de-DE" sz="1000" dirty="0"/>
              <a:t>Bereichsleitung</a:t>
            </a:r>
          </a:p>
        </p:txBody>
      </p:sp>
      <p:sp>
        <p:nvSpPr>
          <p:cNvPr id="2081" name="Rechteck 80"/>
          <p:cNvSpPr>
            <a:spLocks noChangeArrowheads="1"/>
          </p:cNvSpPr>
          <p:nvPr/>
        </p:nvSpPr>
        <p:spPr bwMode="auto">
          <a:xfrm>
            <a:off x="6426026" y="4086597"/>
            <a:ext cx="1800000" cy="475834"/>
          </a:xfrm>
          <a:prstGeom prst="rect">
            <a:avLst/>
          </a:prstGeom>
          <a:solidFill>
            <a:srgbClr val="C6E99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500" dirty="0" smtClean="0"/>
          </a:p>
          <a:p>
            <a:pPr algn="ctr"/>
            <a:r>
              <a:rPr lang="de-CH" altLang="de-DE" sz="950" dirty="0" smtClean="0"/>
              <a:t>Bereich Verwaltung &amp; Dienste</a:t>
            </a:r>
          </a:p>
          <a:p>
            <a:pPr algn="ctr"/>
            <a:r>
              <a:rPr lang="de-CH" altLang="de-DE" sz="1000" dirty="0" smtClean="0"/>
              <a:t>Bereichsleitung</a:t>
            </a:r>
            <a:endParaRPr lang="de-CH" altLang="de-DE" sz="1000" dirty="0"/>
          </a:p>
          <a:p>
            <a:pPr algn="ctr"/>
            <a:endParaRPr lang="de-CH" altLang="de-DE" sz="1000" dirty="0"/>
          </a:p>
        </p:txBody>
      </p:sp>
      <p:sp>
        <p:nvSpPr>
          <p:cNvPr id="2082" name="Rechteck 80"/>
          <p:cNvSpPr>
            <a:spLocks noChangeArrowheads="1"/>
          </p:cNvSpPr>
          <p:nvPr/>
        </p:nvSpPr>
        <p:spPr bwMode="auto">
          <a:xfrm>
            <a:off x="8416850" y="4083050"/>
            <a:ext cx="1800000" cy="479381"/>
          </a:xfrm>
          <a:prstGeom prst="rect">
            <a:avLst/>
          </a:prstGeom>
          <a:solidFill>
            <a:srgbClr val="C6E99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CH" altLang="de-DE" sz="500" dirty="0" smtClean="0"/>
          </a:p>
          <a:p>
            <a:pPr algn="ctr"/>
            <a:r>
              <a:rPr lang="de-CH" altLang="de-DE" sz="1000" dirty="0" smtClean="0"/>
              <a:t>Bereich Gesundheit </a:t>
            </a:r>
            <a:r>
              <a:rPr lang="de-CH" altLang="de-DE" sz="1000" dirty="0"/>
              <a:t>&amp; </a:t>
            </a:r>
            <a:endParaRPr lang="de-CH" altLang="de-DE" sz="1000" dirty="0" smtClean="0"/>
          </a:p>
          <a:p>
            <a:pPr algn="ctr"/>
            <a:r>
              <a:rPr lang="de-CH" altLang="de-DE" sz="1000" dirty="0" smtClean="0"/>
              <a:t>medizinische Therapie </a:t>
            </a:r>
            <a:endParaRPr lang="de-CH" altLang="de-DE" sz="1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Benutzerdefiniert</PresentationFormat>
  <Paragraphs>78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Symbol</vt:lpstr>
      <vt:lpstr>Times New Roman</vt:lpstr>
      <vt:lpstr>Wingdings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Guido Hättenschwiler</dc:creator>
  <cp:lastModifiedBy>Bacchetta Sibylle</cp:lastModifiedBy>
  <cp:revision>100</cp:revision>
  <cp:lastPrinted>2023-07-05T12:20:37Z</cp:lastPrinted>
  <dcterms:modified xsi:type="dcterms:W3CDTF">2023-09-04T10:23:10Z</dcterms:modified>
</cp:coreProperties>
</file>